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0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7" d="100"/>
          <a:sy n="117" d="100"/>
        </p:scale>
        <p:origin x="-39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6" Type="http://schemas.openxmlformats.org/officeDocument/2006/relationships/image" Target="../media/image34.wmf"/><Relationship Id="rId5" Type="http://schemas.openxmlformats.org/officeDocument/2006/relationships/image" Target="../media/image33.wmf"/><Relationship Id="rId4" Type="http://schemas.openxmlformats.org/officeDocument/2006/relationships/image" Target="../media/image32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5" Type="http://schemas.openxmlformats.org/officeDocument/2006/relationships/image" Target="../media/image41.wmf"/><Relationship Id="rId4" Type="http://schemas.openxmlformats.org/officeDocument/2006/relationships/image" Target="../media/image4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5165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855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426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723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3525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3300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04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4857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3914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6741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7158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528360-11E6-47E6-B6F8-1B4A69023DED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0876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26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13" Type="http://schemas.openxmlformats.org/officeDocument/2006/relationships/oleObject" Target="../embeddings/oleObject15.bin"/><Relationship Id="rId3" Type="http://schemas.openxmlformats.org/officeDocument/2006/relationships/image" Target="../media/image35.emf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32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4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29.w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5" Type="http://schemas.openxmlformats.org/officeDocument/2006/relationships/oleObject" Target="../embeddings/oleObject16.bin"/><Relationship Id="rId10" Type="http://schemas.openxmlformats.org/officeDocument/2006/relationships/image" Target="../media/image31.wmf"/><Relationship Id="rId4" Type="http://schemas.openxmlformats.org/officeDocument/2006/relationships/image" Target="../media/image36.emf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33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4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8.w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40.wmf"/><Relationship Id="rId4" Type="http://schemas.openxmlformats.org/officeDocument/2006/relationships/image" Target="../media/image37.wmf"/><Relationship Id="rId9" Type="http://schemas.openxmlformats.org/officeDocument/2006/relationships/oleObject" Target="../embeddings/oleObject20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.png"/><Relationship Id="rId5" Type="http://schemas.openxmlformats.org/officeDocument/2006/relationships/image" Target="../media/image42.wmf"/><Relationship Id="rId4" Type="http://schemas.openxmlformats.org/officeDocument/2006/relationships/oleObject" Target="../embeddings/oleObject22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13" Type="http://schemas.openxmlformats.org/officeDocument/2006/relationships/oleObject" Target="../embeddings/oleObject27.bin"/><Relationship Id="rId3" Type="http://schemas.openxmlformats.org/officeDocument/2006/relationships/image" Target="../media/image35.emf"/><Relationship Id="rId7" Type="http://schemas.openxmlformats.org/officeDocument/2006/relationships/image" Target="../media/image44.wmf"/><Relationship Id="rId12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46.wmf"/><Relationship Id="rId5" Type="http://schemas.openxmlformats.org/officeDocument/2006/relationships/image" Target="../media/image47.emf"/><Relationship Id="rId10" Type="http://schemas.openxmlformats.org/officeDocument/2006/relationships/oleObject" Target="../embeddings/oleObject25.bin"/><Relationship Id="rId4" Type="http://schemas.openxmlformats.org/officeDocument/2006/relationships/image" Target="../media/image36.emf"/><Relationship Id="rId9" Type="http://schemas.openxmlformats.org/officeDocument/2006/relationships/image" Target="../media/image45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13.emf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12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image" Target="../media/image20.emf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1.emf"/><Relationship Id="rId9" Type="http://schemas.openxmlformats.org/officeDocument/2006/relationships/image" Target="../media/image2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885" y="404664"/>
            <a:ext cx="7772400" cy="1440160"/>
          </a:xfrm>
        </p:spPr>
        <p:txBody>
          <a:bodyPr>
            <a:noAutofit/>
          </a:bodyPr>
          <a:lstStyle/>
          <a:p>
            <a:r>
              <a:rPr lang="en-GB" sz="3200" dirty="0" smtClean="0">
                <a:solidFill>
                  <a:srgbClr val="0000FF"/>
                </a:solidFill>
              </a:rPr>
              <a:t>Digital signal processing to increase resolution and efficiency of inelastic instruments</a:t>
            </a:r>
            <a:endParaRPr lang="en-GB" sz="3200" dirty="0">
              <a:solidFill>
                <a:srgbClr val="0000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9625" y="2305815"/>
            <a:ext cx="773166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DSP is known method of improving efficiency of data acquisition instruments.</a:t>
            </a:r>
          </a:p>
          <a:p>
            <a:pPr lvl="2"/>
            <a:r>
              <a:rPr lang="en-GB" sz="1600" i="1" dirty="0" smtClean="0"/>
              <a:t>(standard radar vs modern active phased array radar)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9625" y="3078836"/>
            <a:ext cx="795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PACE project  -- investigation of instrument resolution function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91954" y="3718773"/>
            <a:ext cx="8106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Tobyfit</a:t>
            </a:r>
            <a:r>
              <a:rPr lang="en-GB" dirty="0" smtClean="0"/>
              <a:t>  -- the package to use </a:t>
            </a:r>
            <a:r>
              <a:rPr lang="en-GB" dirty="0" smtClean="0"/>
              <a:t>resolution function to help recovering the material’s</a:t>
            </a:r>
          </a:p>
          <a:p>
            <a:pPr lvl="1"/>
            <a:r>
              <a:rPr lang="en-GB" dirty="0" smtClean="0"/>
              <a:t>dispersion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55392" y="4365104"/>
            <a:ext cx="1225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00FF"/>
                </a:solidFill>
              </a:rPr>
              <a:t>Objectives</a:t>
            </a:r>
            <a:r>
              <a:rPr lang="en-GB" dirty="0" smtClean="0"/>
              <a:t>: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602687" y="4879898"/>
            <a:ext cx="8135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DSP as alternative way of extracting additional information about scattering process </a:t>
            </a:r>
            <a:r>
              <a:rPr lang="en-GB" dirty="0" smtClean="0"/>
              <a:t> </a:t>
            </a:r>
          </a:p>
          <a:p>
            <a:r>
              <a:rPr lang="en-GB" dirty="0" smtClean="0"/>
              <a:t>from the </a:t>
            </a:r>
            <a:r>
              <a:rPr lang="en-GB" dirty="0" smtClean="0"/>
              <a:t>knowledge of an </a:t>
            </a:r>
            <a:r>
              <a:rPr lang="en-GB" dirty="0" smtClean="0"/>
              <a:t>instrument’s </a:t>
            </a:r>
            <a:r>
              <a:rPr lang="en-GB" dirty="0" smtClean="0"/>
              <a:t>resolution function.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604885" y="5645078"/>
            <a:ext cx="7809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Effect of the correlations between the different  signal’s components on the total </a:t>
            </a:r>
          </a:p>
          <a:p>
            <a:r>
              <a:rPr lang="en-GB" dirty="0" smtClean="0"/>
              <a:t>scattering and the recovery of the material dispersion.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2396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Time profile at a detector:</a:t>
            </a:r>
            <a:endParaRPr lang="en-GB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3560946"/>
              </p:ext>
            </p:extLst>
          </p:nvPr>
        </p:nvGraphicFramePr>
        <p:xfrm>
          <a:off x="1547664" y="4934421"/>
          <a:ext cx="6034087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7" name="Equation" r:id="rId3" imgW="2933640" imgH="469800" progId="Equation.DSMT4">
                  <p:embed/>
                </p:oleObj>
              </mc:Choice>
              <mc:Fallback>
                <p:oleObj name="Equation" r:id="rId3" imgW="2933640" imgH="469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4934421"/>
                        <a:ext cx="6034087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8024330"/>
              </p:ext>
            </p:extLst>
          </p:nvPr>
        </p:nvGraphicFramePr>
        <p:xfrm>
          <a:off x="1475656" y="1484784"/>
          <a:ext cx="5903912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8" name="Equation" r:id="rId5" imgW="2869920" imgH="469800" progId="Equation.DSMT4">
                  <p:embed/>
                </p:oleObj>
              </mc:Choice>
              <mc:Fallback>
                <p:oleObj name="Equation" r:id="rId5" imgW="2869920" imgH="469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1484784"/>
                        <a:ext cx="5903912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4767464"/>
              </p:ext>
            </p:extLst>
          </p:nvPr>
        </p:nvGraphicFramePr>
        <p:xfrm>
          <a:off x="2843808" y="3861048"/>
          <a:ext cx="2455863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9" name="Equation" r:id="rId7" imgW="1193760" imgH="203040" progId="Equation.DSMT4">
                  <p:embed/>
                </p:oleObj>
              </mc:Choice>
              <mc:Fallback>
                <p:oleObj name="Equation" r:id="rId7" imgW="1193760" imgH="2030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808" y="3861048"/>
                        <a:ext cx="2455863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19724" y="3356992"/>
            <a:ext cx="5610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If no correlations between time and velocity components: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760495" y="4509120"/>
            <a:ext cx="5707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Can be solved as two 1-D inverse </a:t>
            </a:r>
            <a:r>
              <a:rPr lang="en-GB" dirty="0"/>
              <a:t>F</a:t>
            </a:r>
            <a:r>
              <a:rPr lang="en-GB" dirty="0" smtClean="0"/>
              <a:t>ourier transformations: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6372200" y="1700808"/>
            <a:ext cx="936104" cy="648072"/>
          </a:xfrm>
          <a:prstGeom prst="rect">
            <a:avLst/>
          </a:prstGeom>
          <a:noFill/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4716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3568" y="476672"/>
            <a:ext cx="8229600" cy="1143000"/>
          </a:xfrm>
        </p:spPr>
        <p:txBody>
          <a:bodyPr>
            <a:noAutofit/>
          </a:bodyPr>
          <a:lstStyle/>
          <a:p>
            <a:r>
              <a:rPr lang="en-GB" sz="3600" dirty="0" smtClean="0"/>
              <a:t>Velocity distribution and its recovery using standard data </a:t>
            </a:r>
            <a:r>
              <a:rPr lang="en-GB" sz="3600" dirty="0" smtClean="0"/>
              <a:t>reduction procedure:</a:t>
            </a:r>
            <a:endParaRPr lang="en-GB" sz="36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068960"/>
            <a:ext cx="3841670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125" y="3069280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956546"/>
              </p:ext>
            </p:extLst>
          </p:nvPr>
        </p:nvGraphicFramePr>
        <p:xfrm>
          <a:off x="6845395" y="3339137"/>
          <a:ext cx="1080000" cy="247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4" name="Equation" r:id="rId5" imgW="774360" imgH="177480" progId="Equation.DSMT4">
                  <p:embed/>
                </p:oleObj>
              </mc:Choice>
              <mc:Fallback>
                <p:oleObj name="Equation" r:id="rId5" imgW="7743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45395" y="3339137"/>
                        <a:ext cx="1080000" cy="247869"/>
                      </a:xfrm>
                      <a:prstGeom prst="rect">
                        <a:avLst/>
                      </a:prstGeom>
                      <a:ln w="2540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271928"/>
              </p:ext>
            </p:extLst>
          </p:nvPr>
        </p:nvGraphicFramePr>
        <p:xfrm>
          <a:off x="6845395" y="3659015"/>
          <a:ext cx="1080000" cy="232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5" name="Equation" r:id="rId7" imgW="825480" imgH="177480" progId="Equation.DSMT4">
                  <p:embed/>
                </p:oleObj>
              </mc:Choice>
              <mc:Fallback>
                <p:oleObj name="Equation" r:id="rId7" imgW="8254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45395" y="3659015"/>
                        <a:ext cx="1080000" cy="232615"/>
                      </a:xfrm>
                      <a:prstGeom prst="rect">
                        <a:avLst/>
                      </a:prstGeom>
                      <a:ln w="254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2667823"/>
              </p:ext>
            </p:extLst>
          </p:nvPr>
        </p:nvGraphicFramePr>
        <p:xfrm>
          <a:off x="6845395" y="4019054"/>
          <a:ext cx="1080000" cy="23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6" name="Equation" r:id="rId9" imgW="812520" imgH="177480" progId="Equation.DSMT4">
                  <p:embed/>
                </p:oleObj>
              </mc:Choice>
              <mc:Fallback>
                <p:oleObj name="Equation" r:id="rId9" imgW="8125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45395" y="4019054"/>
                        <a:ext cx="1080000" cy="236250"/>
                      </a:xfrm>
                      <a:prstGeom prst="rect">
                        <a:avLst/>
                      </a:prstGeom>
                      <a:ln w="25400">
                        <a:solidFill>
                          <a:srgbClr val="00CC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0301361"/>
              </p:ext>
            </p:extLst>
          </p:nvPr>
        </p:nvGraphicFramePr>
        <p:xfrm>
          <a:off x="899592" y="1916832"/>
          <a:ext cx="900001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7" name="Equation" r:id="rId11" imgW="634680" imgH="253800" progId="Equation.DSMT4">
                  <p:embed/>
                </p:oleObj>
              </mc:Choice>
              <mc:Fallback>
                <p:oleObj name="Equation" r:id="rId11" imgW="6346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99592" y="1916832"/>
                        <a:ext cx="900001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1106673"/>
              </p:ext>
            </p:extLst>
          </p:nvPr>
        </p:nvGraphicFramePr>
        <p:xfrm>
          <a:off x="899592" y="2420928"/>
          <a:ext cx="132505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8" name="Equation" r:id="rId13" imgW="952200" imgH="241200" progId="Equation.DSMT4">
                  <p:embed/>
                </p:oleObj>
              </mc:Choice>
              <mc:Fallback>
                <p:oleObj name="Equation" r:id="rId13" imgW="9522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99592" y="2420928"/>
                        <a:ext cx="132505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1818224"/>
              </p:ext>
            </p:extLst>
          </p:nvPr>
        </p:nvGraphicFramePr>
        <p:xfrm>
          <a:off x="2777624" y="2348880"/>
          <a:ext cx="2279650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9" name="Equation" r:id="rId15" imgW="1638000" imgH="279360" progId="Equation.DSMT4">
                  <p:embed/>
                </p:oleObj>
              </mc:Choice>
              <mc:Fallback>
                <p:oleObj name="Equation" r:id="rId15" imgW="16380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777624" y="2348880"/>
                        <a:ext cx="2279650" cy="417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979712" y="1916832"/>
            <a:ext cx="1657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-- pulse velocity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5364087" y="2311183"/>
            <a:ext cx="1888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-- velocity transfer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5792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850106"/>
          </a:xfrm>
        </p:spPr>
        <p:txBody>
          <a:bodyPr/>
          <a:lstStyle/>
          <a:p>
            <a:r>
              <a:rPr lang="en-GB" dirty="0" smtClean="0"/>
              <a:t>Inverting integral equation</a:t>
            </a:r>
            <a:endParaRPr lang="en-GB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419916"/>
              </p:ext>
            </p:extLst>
          </p:nvPr>
        </p:nvGraphicFramePr>
        <p:xfrm>
          <a:off x="1476375" y="1052736"/>
          <a:ext cx="5903913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1" name="Equation" r:id="rId3" imgW="2869920" imgH="469800" progId="Equation.DSMT4">
                  <p:embed/>
                </p:oleObj>
              </mc:Choice>
              <mc:Fallback>
                <p:oleObj name="Equation" r:id="rId3" imgW="2869920" imgH="469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1052736"/>
                        <a:ext cx="5903913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510023"/>
              </p:ext>
            </p:extLst>
          </p:nvPr>
        </p:nvGraphicFramePr>
        <p:xfrm>
          <a:off x="611560" y="2864421"/>
          <a:ext cx="2244180" cy="708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2" name="Equation" r:id="rId5" imgW="1168200" imgH="368280" progId="Equation.DSMT4">
                  <p:embed/>
                </p:oleObj>
              </mc:Choice>
              <mc:Fallback>
                <p:oleObj name="Equation" r:id="rId5" imgW="116820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1560" y="2864421"/>
                        <a:ext cx="2244180" cy="708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675984"/>
              </p:ext>
            </p:extLst>
          </p:nvPr>
        </p:nvGraphicFramePr>
        <p:xfrm>
          <a:off x="3136995" y="2780928"/>
          <a:ext cx="1808279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3" name="Equation" r:id="rId7" imgW="927000" imgH="368280" progId="Equation.DSMT4">
                  <p:embed/>
                </p:oleObj>
              </mc:Choice>
              <mc:Fallback>
                <p:oleObj name="Equation" r:id="rId7" imgW="92700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36995" y="2780928"/>
                        <a:ext cx="1808279" cy="72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239924"/>
              </p:ext>
            </p:extLst>
          </p:nvPr>
        </p:nvGraphicFramePr>
        <p:xfrm>
          <a:off x="5436096" y="2780928"/>
          <a:ext cx="2614204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4" name="Equation" r:id="rId9" imgW="1384200" imgH="380880" progId="Equation.DSMT4">
                  <p:embed/>
                </p:oleObj>
              </mc:Choice>
              <mc:Fallback>
                <p:oleObj name="Equation" r:id="rId9" imgW="13842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36096" y="2780928"/>
                        <a:ext cx="2614204" cy="72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55575" y="2276872"/>
            <a:ext cx="2381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Fourier transformation:</a:t>
            </a:r>
            <a:endParaRPr lang="en-GB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3067553"/>
              </p:ext>
            </p:extLst>
          </p:nvPr>
        </p:nvGraphicFramePr>
        <p:xfrm>
          <a:off x="683568" y="4149080"/>
          <a:ext cx="7629865" cy="1584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5" name="Equation" r:id="rId11" imgW="2387520" imgH="495000" progId="Equation.DSMT4">
                  <p:embed/>
                </p:oleObj>
              </mc:Choice>
              <mc:Fallback>
                <p:oleObj name="Equation" r:id="rId11" imgW="238752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83568" y="4149080"/>
                        <a:ext cx="7629865" cy="1584176"/>
                      </a:xfrm>
                      <a:prstGeom prst="rect">
                        <a:avLst/>
                      </a:prstGeom>
                      <a:ln>
                        <a:solidFill>
                          <a:srgbClr val="00CC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2771800" y="4653136"/>
            <a:ext cx="504056" cy="648072"/>
          </a:xfrm>
          <a:prstGeom prst="rect">
            <a:avLst/>
          </a:prstGeom>
          <a:noFill/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755575" y="3861048"/>
            <a:ext cx="5841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Algebraic equation for velocity transfer Fourier components: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8997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Kernel of the matrix equation for the </a:t>
            </a:r>
            <a:r>
              <a:rPr lang="en-GB" dirty="0"/>
              <a:t>F</a:t>
            </a:r>
            <a:r>
              <a:rPr lang="en-GB" dirty="0" smtClean="0"/>
              <a:t>ourier components</a:t>
            </a: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567" y="2204864"/>
            <a:ext cx="4845913" cy="3528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9570739"/>
              </p:ext>
            </p:extLst>
          </p:nvPr>
        </p:nvGraphicFramePr>
        <p:xfrm>
          <a:off x="4452442" y="1556792"/>
          <a:ext cx="4007990" cy="867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0" name="Equation" r:id="rId4" imgW="2463480" imgH="533160" progId="Equation.DSMT4">
                  <p:embed/>
                </p:oleObj>
              </mc:Choice>
              <mc:Fallback>
                <p:oleObj name="Equation" r:id="rId4" imgW="2463480" imgH="53316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2442" y="1556792"/>
                        <a:ext cx="4007990" cy="867226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384600" y="2728390"/>
            <a:ext cx="4071526" cy="2625502"/>
            <a:chOff x="842426" y="3937816"/>
            <a:chExt cx="4071526" cy="2764758"/>
          </a:xfrm>
        </p:grpSpPr>
        <p:pic>
          <p:nvPicPr>
            <p:cNvPr id="7" name="Picture 1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426" y="3937816"/>
              <a:ext cx="3078488" cy="2529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Straight Connector 7"/>
            <p:cNvCxnSpPr/>
            <p:nvPr/>
          </p:nvCxnSpPr>
          <p:spPr>
            <a:xfrm flipV="1">
              <a:off x="2051720" y="4797152"/>
              <a:ext cx="0" cy="144016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077039" y="6333242"/>
              <a:ext cx="18369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Cut-off frequency</a:t>
              </a:r>
              <a:endParaRPr lang="en-GB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017830" y="2633683"/>
            <a:ext cx="233929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Spectral intensities for:</a:t>
            </a:r>
            <a:endParaRPr lang="en-GB" dirty="0"/>
          </a:p>
        </p:txBody>
      </p:sp>
      <p:cxnSp>
        <p:nvCxnSpPr>
          <p:cNvPr id="11" name="Straight Arrow Connector 10"/>
          <p:cNvCxnSpPr>
            <a:stCxn id="9" idx="1"/>
          </p:cNvCxnSpPr>
          <p:nvPr/>
        </p:nvCxnSpPr>
        <p:spPr>
          <a:xfrm flipH="1" flipV="1">
            <a:off x="1593894" y="4672606"/>
            <a:ext cx="1025319" cy="5059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61846" y="3021778"/>
            <a:ext cx="2019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Resolution function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27209" y="3515823"/>
            <a:ext cx="1746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Signal to recover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>
            <a:off x="2900589" y="3885155"/>
            <a:ext cx="0" cy="64343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6200000">
            <a:off x="-681749" y="3611806"/>
            <a:ext cx="218431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00FF"/>
                </a:solidFill>
              </a:rPr>
              <a:t>Registered signal </a:t>
            </a:r>
            <a:r>
              <a:rPr lang="en-GB" i="1" dirty="0" smtClean="0">
                <a:solidFill>
                  <a:srgbClr val="0000FF"/>
                </a:solidFill>
              </a:rPr>
              <a:t>I(</a:t>
            </a:r>
            <a:r>
              <a:rPr lang="en-GB" i="1" dirty="0" smtClean="0">
                <a:solidFill>
                  <a:srgbClr val="0000FF"/>
                </a:solidFill>
                <a:latin typeface="Symbol" panose="05050102010706020507" pitchFamily="18" charset="2"/>
              </a:rPr>
              <a:t>e</a:t>
            </a:r>
            <a:r>
              <a:rPr lang="en-GB" i="1" dirty="0" smtClean="0">
                <a:solidFill>
                  <a:srgbClr val="0000FF"/>
                </a:solidFill>
              </a:rPr>
              <a:t>) </a:t>
            </a:r>
            <a:endParaRPr lang="en-GB" i="1" dirty="0">
              <a:solidFill>
                <a:srgbClr val="0000FF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95075" y="3796472"/>
            <a:ext cx="278739" cy="660110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156176" y="3544443"/>
            <a:ext cx="792088" cy="6838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4456126" y="4228254"/>
            <a:ext cx="1700050" cy="95027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443378" y="5507940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k</a:t>
            </a:r>
            <a:endParaRPr lang="en-GB" i="1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4172974" y="3744751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n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705091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71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Recovering scattering signal using deconvolution: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92150"/>
            <a:ext cx="4269784" cy="3200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297" y="4293096"/>
            <a:ext cx="3169815" cy="2375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52736"/>
            <a:ext cx="4174406" cy="312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3188973"/>
              </p:ext>
            </p:extLst>
          </p:nvPr>
        </p:nvGraphicFramePr>
        <p:xfrm>
          <a:off x="7164288" y="1659855"/>
          <a:ext cx="1079500" cy="233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1" name="Equation" r:id="rId6" imgW="825480" imgH="177480" progId="Equation.DSMT4">
                  <p:embed/>
                </p:oleObj>
              </mc:Choice>
              <mc:Fallback>
                <p:oleObj name="Equation" r:id="rId6" imgW="825480" imgH="17748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288" y="1659855"/>
                        <a:ext cx="1079500" cy="233363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4262640"/>
              </p:ext>
            </p:extLst>
          </p:nvPr>
        </p:nvGraphicFramePr>
        <p:xfrm>
          <a:off x="7164288" y="1340768"/>
          <a:ext cx="1079500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2" name="Equation" r:id="rId8" imgW="774360" imgH="177480" progId="Equation.DSMT4">
                  <p:embed/>
                </p:oleObj>
              </mc:Choice>
              <mc:Fallback>
                <p:oleObj name="Equation" r:id="rId8" imgW="774360" imgH="17748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288" y="1340768"/>
                        <a:ext cx="1079500" cy="24765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8188826"/>
              </p:ext>
            </p:extLst>
          </p:nvPr>
        </p:nvGraphicFramePr>
        <p:xfrm>
          <a:off x="4139952" y="5157192"/>
          <a:ext cx="1079500" cy="236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3" name="Equation" r:id="rId10" imgW="812520" imgH="177480" progId="Equation.DSMT4">
                  <p:embed/>
                </p:oleObj>
              </mc:Choice>
              <mc:Fallback>
                <p:oleObj name="Equation" r:id="rId10" imgW="812520" imgH="17748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52" y="5157192"/>
                        <a:ext cx="1079500" cy="236537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00CC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8096510"/>
              </p:ext>
            </p:extLst>
          </p:nvPr>
        </p:nvGraphicFramePr>
        <p:xfrm>
          <a:off x="4139952" y="4828207"/>
          <a:ext cx="1079500" cy="233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4" name="Equation" r:id="rId12" imgW="825480" imgH="177480" progId="Equation.DSMT4">
                  <p:embed/>
                </p:oleObj>
              </mc:Choice>
              <mc:Fallback>
                <p:oleObj name="Equation" r:id="rId12" imgW="825480" imgH="17748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52" y="4828207"/>
                        <a:ext cx="1079500" cy="233363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3014978"/>
              </p:ext>
            </p:extLst>
          </p:nvPr>
        </p:nvGraphicFramePr>
        <p:xfrm>
          <a:off x="4139952" y="4509120"/>
          <a:ext cx="1079500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5" name="Equation" r:id="rId13" imgW="774360" imgH="177480" progId="Equation.DSMT4">
                  <p:embed/>
                </p:oleObj>
              </mc:Choice>
              <mc:Fallback>
                <p:oleObj name="Equation" r:id="rId13" imgW="774360" imgH="17748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52" y="4509120"/>
                        <a:ext cx="1079500" cy="24765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9919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Problems left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000FF"/>
                </a:solidFill>
              </a:rPr>
              <a:t>Q-</a:t>
            </a:r>
            <a:r>
              <a:rPr lang="en-GB" dirty="0" err="1" smtClean="0">
                <a:solidFill>
                  <a:srgbClr val="0000FF"/>
                </a:solidFill>
              </a:rPr>
              <a:t>dependance</a:t>
            </a:r>
            <a:endParaRPr lang="en-GB" dirty="0" smtClean="0">
              <a:solidFill>
                <a:srgbClr val="0000FF"/>
              </a:solidFill>
            </a:endParaRPr>
          </a:p>
          <a:p>
            <a:r>
              <a:rPr lang="en-GB" sz="2000" dirty="0" smtClean="0"/>
              <a:t>Nasty diffraction equation.</a:t>
            </a:r>
          </a:p>
          <a:p>
            <a:r>
              <a:rPr lang="en-GB" sz="2000" dirty="0" smtClean="0"/>
              <a:t>Correct error calculations.</a:t>
            </a:r>
          </a:p>
          <a:p>
            <a:r>
              <a:rPr lang="en-GB" sz="2000" dirty="0" smtClean="0"/>
              <a:t>Noise and </a:t>
            </a:r>
            <a:r>
              <a:rPr lang="en-GB" sz="2000" dirty="0" err="1" smtClean="0"/>
              <a:t>spurions</a:t>
            </a:r>
            <a:r>
              <a:rPr lang="en-GB" sz="2000" dirty="0" smtClean="0"/>
              <a:t>.</a:t>
            </a:r>
          </a:p>
          <a:p>
            <a:r>
              <a:rPr lang="en-GB" sz="2000" dirty="0" smtClean="0"/>
              <a:t>New reduction software package.</a:t>
            </a:r>
          </a:p>
          <a:p>
            <a:r>
              <a:rPr lang="en-GB" sz="2000" dirty="0"/>
              <a:t>k</a:t>
            </a:r>
            <a:r>
              <a:rPr lang="en-GB" sz="2000" dirty="0" smtClean="0"/>
              <a:t>-resolution</a:t>
            </a:r>
          </a:p>
          <a:p>
            <a:r>
              <a:rPr lang="en-GB" sz="2000" dirty="0" smtClean="0"/>
              <a:t>Precise measurement of moderator profiles and chopper phase on the fly (MERLIN has problem with this)</a:t>
            </a:r>
          </a:p>
          <a:p>
            <a:r>
              <a:rPr lang="en-GB" sz="2000" dirty="0" smtClean="0"/>
              <a:t>Change in chopper packs to allow optimal neutron pules shape.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663567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1772816"/>
            <a:ext cx="78488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Knowledge of instrument resolution function and DSP would provide substantial improvement in instrument resolution and beam usage.</a:t>
            </a:r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528094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Scattering equation and its solutions in neutron scattering</a:t>
            </a:r>
            <a:endParaRPr lang="en-GB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1294024"/>
              </p:ext>
            </p:extLst>
          </p:nvPr>
        </p:nvGraphicFramePr>
        <p:xfrm>
          <a:off x="971600" y="1772816"/>
          <a:ext cx="6547586" cy="64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Equation" r:id="rId3" imgW="2933640" imgH="279360" progId="Equation.DSMT4">
                  <p:embed/>
                </p:oleObj>
              </mc:Choice>
              <mc:Fallback>
                <p:oleObj name="Equation" r:id="rId3" imgW="29336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1600" y="1772816"/>
                        <a:ext cx="6547586" cy="6480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5148064" y="1628800"/>
            <a:ext cx="1152128" cy="8640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771600" y="2852936"/>
            <a:ext cx="5953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Analysed within FWFM (full width at half-max) approximation 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55576" y="3491373"/>
            <a:ext cx="7266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Tobyfitting</a:t>
            </a:r>
            <a:r>
              <a:rPr lang="en-GB" dirty="0" smtClean="0"/>
              <a:t> would allow some limiting account for resolution function shape.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5489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3394"/>
            <a:ext cx="8229600" cy="778098"/>
          </a:xfrm>
        </p:spPr>
        <p:txBody>
          <a:bodyPr>
            <a:noAutofit/>
          </a:bodyPr>
          <a:lstStyle/>
          <a:p>
            <a:r>
              <a:rPr lang="en-GB" sz="2800" dirty="0" smtClean="0"/>
              <a:t>Alternative approach: invert integral equation directly:</a:t>
            </a:r>
            <a:endParaRPr lang="en-GB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620688"/>
            <a:ext cx="8229600" cy="748680"/>
          </a:xfrm>
        </p:spPr>
        <p:txBody>
          <a:bodyPr>
            <a:normAutofit/>
          </a:bodyPr>
          <a:lstStyle/>
          <a:p>
            <a:r>
              <a:rPr lang="en-GB" sz="2800" dirty="0" smtClean="0"/>
              <a:t>1D problem is easy invertible:</a:t>
            </a:r>
            <a:endParaRPr lang="en-GB" sz="2800" dirty="0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357" y="1930693"/>
            <a:ext cx="3193608" cy="202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903" y="3960659"/>
            <a:ext cx="3011497" cy="2557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44" y="2117973"/>
            <a:ext cx="2992176" cy="1959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1053654" y="1196752"/>
            <a:ext cx="6038626" cy="665163"/>
            <a:chOff x="909638" y="1254125"/>
            <a:chExt cx="6038626" cy="665163"/>
          </a:xfrm>
        </p:grpSpPr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10680663"/>
                </p:ext>
              </p:extLst>
            </p:nvPr>
          </p:nvGraphicFramePr>
          <p:xfrm>
            <a:off x="909638" y="1254125"/>
            <a:ext cx="6022975" cy="665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2" name="Equation" r:id="rId6" imgW="4140000" imgH="457200" progId="Equation.DSMT4">
                    <p:embed/>
                  </p:oleObj>
                </mc:Choice>
                <mc:Fallback>
                  <p:oleObj name="Equation" r:id="rId6" imgW="4140000" imgH="4572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909638" y="1254125"/>
                          <a:ext cx="6022975" cy="6651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Rectangle 8"/>
            <p:cNvSpPr/>
            <p:nvPr/>
          </p:nvSpPr>
          <p:spPr>
            <a:xfrm>
              <a:off x="6359572" y="1395586"/>
              <a:ext cx="588692" cy="3600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42426" y="4077072"/>
            <a:ext cx="4071526" cy="2625502"/>
            <a:chOff x="842426" y="3937816"/>
            <a:chExt cx="4071526" cy="2764758"/>
          </a:xfrm>
        </p:grpSpPr>
        <p:pic>
          <p:nvPicPr>
            <p:cNvPr id="17" name="Picture 1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426" y="3937816"/>
              <a:ext cx="3078488" cy="2529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8" name="Straight Connector 17"/>
            <p:cNvCxnSpPr/>
            <p:nvPr/>
          </p:nvCxnSpPr>
          <p:spPr>
            <a:xfrm flipV="1">
              <a:off x="2051720" y="4797152"/>
              <a:ext cx="0" cy="144016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077039" y="6333242"/>
              <a:ext cx="18369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Cut-off frequency</a:t>
              </a:r>
              <a:endParaRPr lang="en-GB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87624" y="2204864"/>
            <a:ext cx="219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Resolution function R</a:t>
            </a:r>
            <a:endParaRPr lang="en-GB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5508104" y="2204864"/>
            <a:ext cx="432048" cy="18466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940152" y="1988840"/>
            <a:ext cx="2145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Signal to recover S(x)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085651" y="2852936"/>
            <a:ext cx="2184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00FF"/>
                </a:solidFill>
              </a:rPr>
              <a:t>Registered signal </a:t>
            </a:r>
            <a:r>
              <a:rPr lang="en-GB" i="1" dirty="0" smtClean="0">
                <a:solidFill>
                  <a:srgbClr val="0000FF"/>
                </a:solidFill>
              </a:rPr>
              <a:t>I(</a:t>
            </a:r>
            <a:r>
              <a:rPr lang="en-GB" i="1" dirty="0" smtClean="0">
                <a:solidFill>
                  <a:srgbClr val="0000FF"/>
                </a:solidFill>
                <a:latin typeface="Symbol" panose="05050102010706020507" pitchFamily="18" charset="2"/>
              </a:rPr>
              <a:t>e</a:t>
            </a:r>
            <a:r>
              <a:rPr lang="en-GB" i="1" dirty="0" smtClean="0">
                <a:solidFill>
                  <a:srgbClr val="0000FF"/>
                </a:solidFill>
              </a:rPr>
              <a:t>) </a:t>
            </a:r>
            <a:endParaRPr lang="en-GB" i="1" dirty="0">
              <a:solidFill>
                <a:srgbClr val="0000FF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6287161" y="3222268"/>
            <a:ext cx="707104" cy="278740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475656" y="3982365"/>
            <a:ext cx="233929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Spectral intensities for:</a:t>
            </a:r>
            <a:endParaRPr lang="en-GB" dirty="0"/>
          </a:p>
        </p:txBody>
      </p:sp>
      <p:cxnSp>
        <p:nvCxnSpPr>
          <p:cNvPr id="32" name="Straight Arrow Connector 31"/>
          <p:cNvCxnSpPr>
            <a:stCxn id="19" idx="1"/>
          </p:cNvCxnSpPr>
          <p:nvPr/>
        </p:nvCxnSpPr>
        <p:spPr>
          <a:xfrm flipH="1" flipV="1">
            <a:off x="2051720" y="6021288"/>
            <a:ext cx="1025319" cy="5059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619672" y="4370460"/>
            <a:ext cx="2019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Resolution function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85035" y="4864505"/>
            <a:ext cx="1746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Signal to recover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38" name="Straight Arrow Connector 37"/>
          <p:cNvCxnSpPr>
            <a:stCxn id="34" idx="2"/>
          </p:cNvCxnSpPr>
          <p:nvPr/>
        </p:nvCxnSpPr>
        <p:spPr>
          <a:xfrm>
            <a:off x="3358415" y="5233837"/>
            <a:ext cx="0" cy="64343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16200000">
            <a:off x="-223923" y="4960488"/>
            <a:ext cx="218431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00FF"/>
                </a:solidFill>
              </a:rPr>
              <a:t>Registered signal </a:t>
            </a:r>
            <a:r>
              <a:rPr lang="en-GB" i="1" dirty="0" smtClean="0">
                <a:solidFill>
                  <a:srgbClr val="0000FF"/>
                </a:solidFill>
              </a:rPr>
              <a:t>I(</a:t>
            </a:r>
            <a:r>
              <a:rPr lang="en-GB" i="1" dirty="0" smtClean="0">
                <a:solidFill>
                  <a:srgbClr val="0000FF"/>
                </a:solidFill>
                <a:latin typeface="Symbol" panose="05050102010706020507" pitchFamily="18" charset="2"/>
              </a:rPr>
              <a:t>e</a:t>
            </a:r>
            <a:r>
              <a:rPr lang="en-GB" i="1" dirty="0" smtClean="0">
                <a:solidFill>
                  <a:srgbClr val="0000FF"/>
                </a:solidFill>
              </a:rPr>
              <a:t>) </a:t>
            </a:r>
            <a:endParaRPr lang="en-GB" i="1" dirty="0">
              <a:solidFill>
                <a:srgbClr val="0000FF"/>
              </a:solidFill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1052901" y="5145154"/>
            <a:ext cx="278739" cy="660110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282145" y="4220885"/>
            <a:ext cx="1759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CC00"/>
                </a:solidFill>
              </a:rPr>
              <a:t>Recovered signal</a:t>
            </a:r>
            <a:endParaRPr lang="en-GB" dirty="0">
              <a:solidFill>
                <a:srgbClr val="00CC00"/>
              </a:solidFill>
            </a:endParaRPr>
          </a:p>
        </p:txBody>
      </p:sp>
      <p:cxnSp>
        <p:nvCxnSpPr>
          <p:cNvPr id="45" name="Straight Arrow Connector 44"/>
          <p:cNvCxnSpPr>
            <a:stCxn id="43" idx="2"/>
          </p:cNvCxnSpPr>
          <p:nvPr/>
        </p:nvCxnSpPr>
        <p:spPr>
          <a:xfrm flipH="1">
            <a:off x="6085651" y="4590217"/>
            <a:ext cx="1076190" cy="458954"/>
          </a:xfrm>
          <a:prstGeom prst="straightConnector1">
            <a:avLst/>
          </a:prstGeom>
          <a:ln w="12700">
            <a:solidFill>
              <a:srgbClr val="00C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168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869560" cy="936104"/>
          </a:xfrm>
        </p:spPr>
        <p:txBody>
          <a:bodyPr>
            <a:normAutofit fontScale="90000"/>
          </a:bodyPr>
          <a:lstStyle/>
          <a:p>
            <a:pPr algn="l"/>
            <a:r>
              <a:rPr lang="en-GB" sz="2800" dirty="0" smtClean="0"/>
              <a:t>Model experiment. </a:t>
            </a:r>
            <a:r>
              <a:rPr lang="en-GB" sz="2800" dirty="0" smtClean="0"/>
              <a:t>MERLIN, </a:t>
            </a:r>
            <a:r>
              <a:rPr lang="en-GB" sz="2800" dirty="0" err="1" smtClean="0"/>
              <a:t>multirep</a:t>
            </a:r>
            <a:r>
              <a:rPr lang="en-GB" sz="2800" dirty="0" smtClean="0"/>
              <a:t> mode, weakly-dispersive system</a:t>
            </a:r>
            <a:r>
              <a:rPr lang="en-GB" sz="2800" dirty="0" smtClean="0"/>
              <a:t>:</a:t>
            </a:r>
            <a:endParaRPr lang="en-GB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056740"/>
            <a:ext cx="2768156" cy="216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2138626"/>
            <a:ext cx="4392488" cy="344923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55576" y="3284984"/>
            <a:ext cx="45719" cy="504056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365104"/>
            <a:ext cx="2824227" cy="2160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53873" y="5080222"/>
            <a:ext cx="45719" cy="936104"/>
          </a:xfrm>
          <a:prstGeom prst="rect">
            <a:avLst/>
          </a:prstGeom>
          <a:solidFill>
            <a:srgbClr val="0B4AFB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828569" y="3441700"/>
            <a:ext cx="4247487" cy="1499468"/>
          </a:xfrm>
          <a:prstGeom prst="bentConnector3">
            <a:avLst>
              <a:gd name="adj1" fmla="val 68068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flipV="1">
            <a:off x="994614" y="4496704"/>
            <a:ext cx="4306281" cy="1167035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111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Simulated MERLIN Moderator profile with areas selected by chopper: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892187"/>
            <a:ext cx="5710220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5708142"/>
              </p:ext>
            </p:extLst>
          </p:nvPr>
        </p:nvGraphicFramePr>
        <p:xfrm>
          <a:off x="5796136" y="2348880"/>
          <a:ext cx="1830204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6" name="Equation" r:id="rId4" imgW="774360" imgH="177480" progId="Equation.DSMT4">
                  <p:embed/>
                </p:oleObj>
              </mc:Choice>
              <mc:Fallback>
                <p:oleObj name="Equation" r:id="rId4" imgW="7743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96136" y="2348880"/>
                        <a:ext cx="1830204" cy="504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3146546"/>
              </p:ext>
            </p:extLst>
          </p:nvPr>
        </p:nvGraphicFramePr>
        <p:xfrm>
          <a:off x="6444208" y="3524985"/>
          <a:ext cx="194945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7" name="Equation" r:id="rId6" imgW="825480" imgH="177480" progId="Equation.DSMT4">
                  <p:embed/>
                </p:oleObj>
              </mc:Choice>
              <mc:Fallback>
                <p:oleObj name="Equation" r:id="rId6" imgW="8254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44208" y="3524985"/>
                        <a:ext cx="1949450" cy="50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3619076"/>
              </p:ext>
            </p:extLst>
          </p:nvPr>
        </p:nvGraphicFramePr>
        <p:xfrm>
          <a:off x="6228184" y="4293096"/>
          <a:ext cx="1919288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8" name="Equation" r:id="rId8" imgW="812520" imgH="177480" progId="Equation.DSMT4">
                  <p:embed/>
                </p:oleObj>
              </mc:Choice>
              <mc:Fallback>
                <p:oleObj name="Equation" r:id="rId8" imgW="8125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28184" y="4293096"/>
                        <a:ext cx="1919288" cy="50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0410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 dirty="0" smtClean="0"/>
              <a:t>Time velocity distributions</a:t>
            </a:r>
            <a:endParaRPr lang="en-GB" dirty="0"/>
          </a:p>
        </p:txBody>
      </p:sp>
      <p:pic>
        <p:nvPicPr>
          <p:cNvPr id="5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11004"/>
            <a:ext cx="396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3568" y="1473288"/>
            <a:ext cx="347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Moderator profile rep 1 at chopper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5080867" y="1268760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/>
              <a:t>rep 1 </a:t>
            </a:r>
            <a:r>
              <a:rPr lang="en-GB" dirty="0" smtClean="0"/>
              <a:t>after chopper</a:t>
            </a:r>
            <a:endParaRPr lang="en-GB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037" y="1921947"/>
            <a:ext cx="53244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4068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Time-velocity distribution</a:t>
            </a:r>
            <a:br>
              <a:rPr lang="en-GB" dirty="0" smtClean="0"/>
            </a:br>
            <a:r>
              <a:rPr lang="en-GB" dirty="0" smtClean="0"/>
              <a:t>Moving </a:t>
            </a:r>
            <a:r>
              <a:rPr lang="en-GB" dirty="0" smtClean="0"/>
              <a:t>pulse from chopper to </a:t>
            </a:r>
            <a:r>
              <a:rPr lang="en-GB" dirty="0" smtClean="0"/>
              <a:t>sample</a:t>
            </a:r>
            <a:endParaRPr lang="en-GB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05184"/>
            <a:ext cx="4248472" cy="3184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205183"/>
            <a:ext cx="3960440" cy="2968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7711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12131" y="3270856"/>
            <a:ext cx="4153446" cy="2355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69616" y="11663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Time-velocity distribution after inelastic scattering</a:t>
            </a:r>
            <a:endParaRPr lang="en-GB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417951"/>
            <a:ext cx="2976068" cy="223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7354884"/>
              </p:ext>
            </p:extLst>
          </p:nvPr>
        </p:nvGraphicFramePr>
        <p:xfrm>
          <a:off x="349250" y="1557338"/>
          <a:ext cx="4259263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2" name="Equation" r:id="rId5" imgW="2070000" imgH="457200" progId="Equation.DSMT4">
                  <p:embed/>
                </p:oleObj>
              </mc:Choice>
              <mc:Fallback>
                <p:oleObj name="Equation" r:id="rId5" imgW="20700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" y="1557338"/>
                        <a:ext cx="4259263" cy="112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5321493"/>
              </p:ext>
            </p:extLst>
          </p:nvPr>
        </p:nvGraphicFramePr>
        <p:xfrm>
          <a:off x="3923928" y="2878762"/>
          <a:ext cx="1071119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3" name="Equation" r:id="rId7" imgW="431640" imgH="203040" progId="Equation.DSMT4">
                  <p:embed/>
                </p:oleObj>
              </mc:Choice>
              <mc:Fallback>
                <p:oleObj name="Equation" r:id="rId7" imgW="431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23928" y="2878762"/>
                        <a:ext cx="1071119" cy="504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56186" y="2996952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/>
              <a:t>rep 1 </a:t>
            </a:r>
            <a:r>
              <a:rPr lang="en-GB" dirty="0" smtClean="0"/>
              <a:t>at sample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5777395" y="1702549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 smtClean="0"/>
              <a:t>after </a:t>
            </a:r>
            <a:r>
              <a:rPr lang="en-GB" dirty="0" smtClean="0"/>
              <a:t>scattering at sample</a:t>
            </a:r>
            <a:endParaRPr lang="en-GB" dirty="0"/>
          </a:p>
        </p:txBody>
      </p:sp>
      <p:pic>
        <p:nvPicPr>
          <p:cNvPr id="11" name="Picture 2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348880"/>
            <a:ext cx="3240360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804248" y="6381328"/>
            <a:ext cx="161563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Time at sample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2841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Velocity profile changes from sample to </a:t>
            </a:r>
            <a:r>
              <a:rPr lang="en-GB" dirty="0" smtClean="0"/>
              <a:t>detector (rep 1)</a:t>
            </a:r>
            <a:endParaRPr lang="en-GB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59" y="1844824"/>
            <a:ext cx="2979429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412776"/>
            <a:ext cx="4320480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789040"/>
            <a:ext cx="3528392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V="1">
            <a:off x="7452320" y="1484784"/>
            <a:ext cx="0" cy="51842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932040" y="1484784"/>
            <a:ext cx="0" cy="511256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16200000">
            <a:off x="4005334" y="2411490"/>
            <a:ext cx="107061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Velocity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07610" y="3717138"/>
            <a:ext cx="107061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Velocity</a:t>
            </a:r>
            <a:endParaRPr lang="en-GB" dirty="0"/>
          </a:p>
        </p:txBody>
      </p:sp>
      <p:sp>
        <p:nvSpPr>
          <p:cNvPr id="12" name="Right Arrow 11"/>
          <p:cNvSpPr/>
          <p:nvPr/>
        </p:nvSpPr>
        <p:spPr>
          <a:xfrm>
            <a:off x="3347864" y="2564904"/>
            <a:ext cx="72008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664827" y="1484784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 smtClean="0"/>
              <a:t>after </a:t>
            </a:r>
            <a:r>
              <a:rPr lang="en-GB" dirty="0" smtClean="0"/>
              <a:t>scattering at sample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1372189" y="5219908"/>
            <a:ext cx="161563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Time at sample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5653421" y="3728065"/>
            <a:ext cx="122283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/>
              <a:t>Time at detector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346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414</Words>
  <Application>Microsoft Office PowerPoint</Application>
  <PresentationFormat>On-screen Show (4:3)</PresentationFormat>
  <Paragraphs>74</Paragraphs>
  <Slides>16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Office Theme</vt:lpstr>
      <vt:lpstr>Equation</vt:lpstr>
      <vt:lpstr>MathType 6.0 Equation</vt:lpstr>
      <vt:lpstr>Digital signal processing to increase resolution and efficiency of inelastic instruments</vt:lpstr>
      <vt:lpstr>Scattering equation and its solutions in neutron scattering</vt:lpstr>
      <vt:lpstr>Alternative approach: invert integral equation directly:</vt:lpstr>
      <vt:lpstr>Model experiment. MERLIN, multirep mode, weakly-dispersive system:</vt:lpstr>
      <vt:lpstr>Simulated MERLIN Moderator profile with areas selected by chopper:</vt:lpstr>
      <vt:lpstr>Time velocity distributions</vt:lpstr>
      <vt:lpstr>Time-velocity distribution Moving pulse from chopper to sample</vt:lpstr>
      <vt:lpstr>PowerPoint Presentation</vt:lpstr>
      <vt:lpstr>Velocity profile changes from sample to detector (rep 1)</vt:lpstr>
      <vt:lpstr>Time profile at a detector:</vt:lpstr>
      <vt:lpstr>Velocity distribution and its recovery using standard data reduction procedure:</vt:lpstr>
      <vt:lpstr>Inverting integral equation</vt:lpstr>
      <vt:lpstr>Kernel of the matrix equation for the Fourier components</vt:lpstr>
      <vt:lpstr>Recovering scattering signal using deconvolution:</vt:lpstr>
      <vt:lpstr>Problems left</vt:lpstr>
      <vt:lpstr>Conclusion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signal processing to increase resolution and efficiency of inelastic instruments</dc:title>
  <dc:creator>Buts, Alex (STFC,RAL,ISIS)</dc:creator>
  <cp:lastModifiedBy>Buts, Alex (STFC,RAL,ISIS)</cp:lastModifiedBy>
  <cp:revision>45</cp:revision>
  <dcterms:created xsi:type="dcterms:W3CDTF">2018-01-23T12:35:38Z</dcterms:created>
  <dcterms:modified xsi:type="dcterms:W3CDTF">2018-01-23T18:21:00Z</dcterms:modified>
</cp:coreProperties>
</file>